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36"/>
  </p:notesMasterIdLst>
  <p:sldIdLst>
    <p:sldId id="849" r:id="rId2"/>
    <p:sldId id="322" r:id="rId3"/>
    <p:sldId id="857" r:id="rId4"/>
    <p:sldId id="860" r:id="rId5"/>
    <p:sldId id="878" r:id="rId6"/>
    <p:sldId id="859" r:id="rId7"/>
    <p:sldId id="858" r:id="rId8"/>
    <p:sldId id="863" r:id="rId9"/>
    <p:sldId id="890" r:id="rId10"/>
    <p:sldId id="869" r:id="rId11"/>
    <p:sldId id="870" r:id="rId12"/>
    <p:sldId id="871" r:id="rId13"/>
    <p:sldId id="872" r:id="rId14"/>
    <p:sldId id="873" r:id="rId15"/>
    <p:sldId id="876" r:id="rId16"/>
    <p:sldId id="874" r:id="rId17"/>
    <p:sldId id="867" r:id="rId18"/>
    <p:sldId id="862" r:id="rId19"/>
    <p:sldId id="864" r:id="rId20"/>
    <p:sldId id="865" r:id="rId21"/>
    <p:sldId id="866" r:id="rId22"/>
    <p:sldId id="879" r:id="rId23"/>
    <p:sldId id="880" r:id="rId24"/>
    <p:sldId id="881" r:id="rId25"/>
    <p:sldId id="883" r:id="rId26"/>
    <p:sldId id="868" r:id="rId27"/>
    <p:sldId id="884" r:id="rId28"/>
    <p:sldId id="885" r:id="rId29"/>
    <p:sldId id="887" r:id="rId30"/>
    <p:sldId id="835" r:id="rId31"/>
    <p:sldId id="877" r:id="rId32"/>
    <p:sldId id="889" r:id="rId33"/>
    <p:sldId id="888" r:id="rId34"/>
    <p:sldId id="420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s" id="{EA8F8B43-CBA2-7F46-AFCA-4CD2E023095D}">
          <p14:sldIdLst>
            <p14:sldId id="849"/>
            <p14:sldId id="322"/>
            <p14:sldId id="857"/>
            <p14:sldId id="860"/>
            <p14:sldId id="878"/>
            <p14:sldId id="859"/>
            <p14:sldId id="858"/>
            <p14:sldId id="863"/>
            <p14:sldId id="890"/>
            <p14:sldId id="869"/>
            <p14:sldId id="870"/>
            <p14:sldId id="871"/>
            <p14:sldId id="872"/>
            <p14:sldId id="873"/>
            <p14:sldId id="876"/>
            <p14:sldId id="874"/>
            <p14:sldId id="867"/>
            <p14:sldId id="862"/>
            <p14:sldId id="864"/>
            <p14:sldId id="865"/>
            <p14:sldId id="866"/>
            <p14:sldId id="879"/>
            <p14:sldId id="880"/>
            <p14:sldId id="881"/>
            <p14:sldId id="883"/>
            <p14:sldId id="868"/>
            <p14:sldId id="884"/>
            <p14:sldId id="885"/>
            <p14:sldId id="887"/>
            <p14:sldId id="835"/>
            <p14:sldId id="877"/>
            <p14:sldId id="889"/>
          </p14:sldIdLst>
        </p14:section>
        <p14:section name="Closing Slides" id="{32A91953-464A-124C-8BCF-FEF651E29D77}">
          <p14:sldIdLst>
            <p14:sldId id="888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Heidi Dethloff" initials="HD" lastIdx="1" clrIdx="6">
    <p:extLst/>
  </p:cmAuthor>
  <p:cmAuthor id="1" name="simone.alder@digimarc.com" initials="s" lastIdx="31" clrIdx="0"/>
  <p:cmAuthor id="8" name="Davis, Bruce" initials="DB" lastIdx="29" clrIdx="7">
    <p:extLst/>
  </p:cmAuthor>
  <p:cmAuthor id="2" name="Davis, Cory" initials="DC" lastIdx="2" clrIdx="8">
    <p:extLst/>
  </p:cmAuthor>
  <p:cmAuthor id="9" name="Beck, Charles" initials="BC" lastIdx="11" clrIdx="9">
    <p:extLst/>
  </p:cmAuthor>
  <p:cmAuthor id="3" name="Corey Grice" initials="CG [4]" lastIdx="1" clrIdx="2"/>
  <p:cmAuthor id="10" name="Fortune, Ashleigh" initials="FA" lastIdx="19" clrIdx="10">
    <p:extLst>
      <p:ext uri="{19B8F6BF-5375-455C-9EA6-DF929625EA0E}">
        <p15:presenceInfo xmlns:p15="http://schemas.microsoft.com/office/powerpoint/2012/main" userId="S-1-5-21-90988236-2688000823-994149856-1820" providerId="AD"/>
      </p:ext>
    </p:extLst>
  </p:cmAuthor>
  <p:cmAuthor id="4" name="Bastiaans, Carolien" initials="BC" lastIdx="5" clrIdx="3">
    <p:extLst/>
  </p:cmAuthor>
  <p:cmAuthor id="11" name="Fitzsimons, Mike" initials="FM" lastIdx="6" clrIdx="11">
    <p:extLst>
      <p:ext uri="{19B8F6BF-5375-455C-9EA6-DF929625EA0E}">
        <p15:presenceInfo xmlns:p15="http://schemas.microsoft.com/office/powerpoint/2012/main" userId="4abed01b-6af2-42bd-9249-bd701e0748e6" providerId="Windows Live"/>
      </p:ext>
    </p:extLst>
  </p:cmAuthor>
  <p:cmAuthor id="5" name="Hoffman, Bethany" initials="HB" lastIdx="2" clrIdx="4">
    <p:extLst/>
  </p:cmAuthor>
  <p:cmAuthor id="12" name="Cory Davis" initials="CD" lastIdx="4" clrIdx="12">
    <p:extLst>
      <p:ext uri="{19B8F6BF-5375-455C-9EA6-DF929625EA0E}">
        <p15:presenceInfo xmlns:p15="http://schemas.microsoft.com/office/powerpoint/2012/main" userId="86bc675f3a0678ee" providerId="Windows Live"/>
      </p:ext>
    </p:extLst>
  </p:cmAuthor>
  <p:cmAuthor id="6" name="Circle, Melissa" initials="CM" lastIdx="102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6"/>
    <a:srgbClr val="DF632A"/>
    <a:srgbClr val="41B6E6"/>
    <a:srgbClr val="FD1A90"/>
    <a:srgbClr val="90C53D"/>
    <a:srgbClr val="2D7050"/>
    <a:srgbClr val="1B365D"/>
    <a:srgbClr val="13284B"/>
    <a:srgbClr val="B5E7F5"/>
    <a:srgbClr val="FF9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69003" autoAdjust="0"/>
  </p:normalViewPr>
  <p:slideViewPr>
    <p:cSldViewPr snapToGrid="0" snapToObjects="1">
      <p:cViewPr varScale="1">
        <p:scale>
          <a:sx n="118" d="100"/>
          <a:sy n="118" d="100"/>
        </p:scale>
        <p:origin x="1440" y="96"/>
      </p:cViewPr>
      <p:guideLst>
        <p:guide orient="horz" pos="9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8804"/>
    </p:cViewPr>
  </p:sorterViewPr>
  <p:notesViewPr>
    <p:cSldViewPr snapToGrid="0" snapToObjects="1">
      <p:cViewPr>
        <p:scale>
          <a:sx n="100" d="100"/>
          <a:sy n="100" d="100"/>
        </p:scale>
        <p:origin x="2592" y="-27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44933-AA9D-7443-AFCC-B1EB397A7749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C2959-9D72-8E4F-89E5-313C2CDE0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84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9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76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62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24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34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34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6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5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7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06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5CB30-AD56-9749-AD26-CD14070BEE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06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38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72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9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07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69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80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45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6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77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77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28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50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67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5023-4897-F848-803B-419E78CC56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1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0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1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8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C2959-9D72-8E4F-89E5-313C2CDE04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9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981780-AAE4-E74B-B893-C51E98093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F13F72-6A30-0C4B-A1E9-E2DB25544C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9385" y="2024506"/>
            <a:ext cx="5112074" cy="7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86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0F893-6C2C-F84A-8A3B-C90390F16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1E54B8-689B-2641-9CD3-D79AF97E5B67}"/>
              </a:ext>
            </a:extLst>
          </p:cNvPr>
          <p:cNvSpPr/>
          <p:nvPr userDrawn="1"/>
        </p:nvSpPr>
        <p:spPr>
          <a:xfrm>
            <a:off x="0" y="2286"/>
            <a:ext cx="9143999" cy="5143500"/>
          </a:xfrm>
          <a:prstGeom prst="rect">
            <a:avLst/>
          </a:prstGeom>
          <a:gradFill flip="none" rotWithShape="1">
            <a:gsLst>
              <a:gs pos="23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97855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185B1-9D01-D242-83DC-7C98EC1E8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804"/>
          <a:stretch/>
        </p:blipFill>
        <p:spPr>
          <a:xfrm>
            <a:off x="0" y="0"/>
            <a:ext cx="9150914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A6A50-12EF-3E4C-8FC6-05905B661107}"/>
              </a:ext>
            </a:extLst>
          </p:cNvPr>
          <p:cNvSpPr/>
          <p:nvPr userDrawn="1"/>
        </p:nvSpPr>
        <p:spPr>
          <a:xfrm>
            <a:off x="6915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81F4-775E-334E-9BF3-BE063A9E47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7387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c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185B1-9D01-D242-83DC-7C98EC1E8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59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A6A50-12EF-3E4C-8FC6-05905B661107}"/>
              </a:ext>
            </a:extLst>
          </p:cNvPr>
          <p:cNvSpPr/>
          <p:nvPr userDrawn="1"/>
        </p:nvSpPr>
        <p:spPr>
          <a:xfrm>
            <a:off x="0" y="-2286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81F4-775E-334E-9BF3-BE063A9E47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04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c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13DB4F-DC8F-644C-9B92-E86C9FCDD8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8BB8F6-20FB-AA47-ABFC-58745BC57A1B}"/>
              </a:ext>
            </a:extLst>
          </p:cNvPr>
          <p:cNvSpPr/>
          <p:nvPr userDrawn="1"/>
        </p:nvSpPr>
        <p:spPr>
          <a:xfrm>
            <a:off x="0" y="-2286"/>
            <a:ext cx="9144000" cy="5143500"/>
          </a:xfrm>
          <a:prstGeom prst="rect">
            <a:avLst/>
          </a:prstGeom>
          <a:gradFill flip="none" rotWithShape="1">
            <a:gsLst>
              <a:gs pos="23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69203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c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8D3348-AD7A-5649-813D-46C8B526A7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84EF54-4EE6-6B46-BCAE-BCD9E31C66D1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gradFill flip="none" rotWithShape="1">
            <a:gsLst>
              <a:gs pos="29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46964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c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185B1-9D01-D242-83DC-7C98EC1E8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521" t="36491" r="15610" b="6285"/>
          <a:stretch/>
        </p:blipFill>
        <p:spPr>
          <a:xfrm>
            <a:off x="1" y="1"/>
            <a:ext cx="9143999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A6A50-12EF-3E4C-8FC6-05905B661107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81F4-775E-334E-9BF3-BE063A9E47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3126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30A195-57CA-BE47-A2B2-5195EA9BD6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C01456-ACCC-9048-B505-F43E9DE581F3}"/>
              </a:ext>
            </a:extLst>
          </p:cNvPr>
          <p:cNvSpPr/>
          <p:nvPr userDrawn="1"/>
        </p:nvSpPr>
        <p:spPr>
          <a:xfrm>
            <a:off x="1" y="-2286"/>
            <a:ext cx="9143999" cy="5143500"/>
          </a:xfrm>
          <a:prstGeom prst="rect">
            <a:avLst/>
          </a:prstGeom>
          <a:gradFill flip="none" rotWithShape="1">
            <a:gsLst>
              <a:gs pos="26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3240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eho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C9789-27F4-3544-8DE7-A3C968C96C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96682C-BD3A-5E44-8EEE-7B0EB81AD0E6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57705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FE2AD4-FFE7-4041-9D07-FF7D84BA99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5D27FD-D68E-0940-8615-9C6D6C4CF43C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44864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185B1-9D01-D242-83DC-7C98EC1E81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0"/>
            <a:ext cx="9144000" cy="5130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A6A50-12EF-3E4C-8FC6-05905B661107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81F4-775E-334E-9BF3-BE063A9E47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776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981780-AAE4-E74B-B893-C51E98093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920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5A3C1C-2896-3C4D-827F-048943F2E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34511" y="4760314"/>
            <a:ext cx="8234933" cy="45011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457178">
              <a:defRPr/>
            </a:pPr>
            <a:r>
              <a:rPr lang="en-US"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©2019 Digimarc Corporation</a:t>
            </a:r>
            <a:r>
              <a:rPr lang="en-US" sz="8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•</a:t>
            </a:r>
            <a:r>
              <a:rPr lang="en-US" sz="8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aseline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www.digimarc.com</a:t>
            </a:r>
            <a:endParaRPr lang="en-US" sz="8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defTabSz="685766"/>
            <a:endParaRPr lang="en-US" sz="1425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11137" y="4680083"/>
            <a:ext cx="80839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1C13F0-791B-2748-B28C-5DC4D677E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2474" y="1793384"/>
            <a:ext cx="5121841" cy="11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036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87378" y="205741"/>
            <a:ext cx="8426837" cy="480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85106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87378" y="205741"/>
            <a:ext cx="8307659" cy="480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92286" y="892426"/>
            <a:ext cx="8302752" cy="339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576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5244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4"/>
            <a:r>
              <a:rPr lang="en-US" dirty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113578326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185B1-9D01-D242-83DC-7C98EC1E81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A6A50-12EF-3E4C-8FC6-05905B661107}"/>
              </a:ext>
            </a:extLst>
          </p:cNvPr>
          <p:cNvSpPr/>
          <p:nvPr userDrawn="1"/>
        </p:nvSpPr>
        <p:spPr>
          <a:xfrm>
            <a:off x="0" y="-2286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99655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185B1-9D01-D242-83DC-7C98EC1E8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01" b="1165"/>
          <a:stretch/>
        </p:blipFill>
        <p:spPr>
          <a:xfrm>
            <a:off x="0" y="-2286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A6A50-12EF-3E4C-8FC6-05905B661107}"/>
              </a:ext>
            </a:extLst>
          </p:cNvPr>
          <p:cNvSpPr/>
          <p:nvPr userDrawn="1"/>
        </p:nvSpPr>
        <p:spPr>
          <a:xfrm>
            <a:off x="0" y="-2286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9100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185B1-9D01-D242-83DC-7C98EC1E8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714" b="7686"/>
          <a:stretch/>
        </p:blipFill>
        <p:spPr>
          <a:xfrm>
            <a:off x="1" y="0"/>
            <a:ext cx="9137943" cy="51412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A6A50-12EF-3E4C-8FC6-05905B661107}"/>
              </a:ext>
            </a:extLst>
          </p:cNvPr>
          <p:cNvSpPr/>
          <p:nvPr userDrawn="1"/>
        </p:nvSpPr>
        <p:spPr>
          <a:xfrm>
            <a:off x="0" y="-2286"/>
            <a:ext cx="9137943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669985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185B1-9D01-D242-83DC-7C98EC1E8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57" t="8677" r="992" b="8677"/>
          <a:stretch/>
        </p:blipFill>
        <p:spPr>
          <a:xfrm>
            <a:off x="1" y="0"/>
            <a:ext cx="9143999" cy="51412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A6A50-12EF-3E4C-8FC6-05905B661107}"/>
              </a:ext>
            </a:extLst>
          </p:cNvPr>
          <p:cNvSpPr/>
          <p:nvPr userDrawn="1"/>
        </p:nvSpPr>
        <p:spPr>
          <a:xfrm>
            <a:off x="1" y="-2286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445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yc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185B1-9D01-D242-83DC-7C98EC1E8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06" r="1106" b="17318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A6A50-12EF-3E4C-8FC6-05905B661107}"/>
              </a:ext>
            </a:extLst>
          </p:cNvPr>
          <p:cNvSpPr/>
          <p:nvPr userDrawn="1"/>
        </p:nvSpPr>
        <p:spPr>
          <a:xfrm>
            <a:off x="1" y="-2286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903810"/>
            <a:ext cx="7855095" cy="480060"/>
          </a:xfrm>
        </p:spPr>
        <p:txBody>
          <a:bodyPr/>
          <a:lstStyle>
            <a:lvl1pPr>
              <a:lnSpc>
                <a:spcPts val="4200"/>
              </a:lnSpc>
              <a:defRPr sz="40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646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620785-320E-3644-946F-F043C2AC696B}"/>
              </a:ext>
            </a:extLst>
          </p:cNvPr>
          <p:cNvSpPr/>
          <p:nvPr userDrawn="1"/>
        </p:nvSpPr>
        <p:spPr>
          <a:xfrm>
            <a:off x="0" y="4971018"/>
            <a:ext cx="410615" cy="172482"/>
          </a:xfrm>
          <a:prstGeom prst="rect">
            <a:avLst/>
          </a:prstGeom>
          <a:solidFill>
            <a:srgbClr val="005A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86087-EC18-7F49-A4BE-9C31FA238807}"/>
              </a:ext>
            </a:extLst>
          </p:cNvPr>
          <p:cNvSpPr/>
          <p:nvPr userDrawn="1"/>
        </p:nvSpPr>
        <p:spPr>
          <a:xfrm>
            <a:off x="425450" y="4971018"/>
            <a:ext cx="7484550" cy="1724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F492E7-0D69-B846-9C9D-BEC4D69C5BE5}"/>
              </a:ext>
            </a:extLst>
          </p:cNvPr>
          <p:cNvSpPr/>
          <p:nvPr userDrawn="1"/>
        </p:nvSpPr>
        <p:spPr>
          <a:xfrm>
            <a:off x="7924800" y="4971018"/>
            <a:ext cx="1219200" cy="172482"/>
          </a:xfrm>
          <a:prstGeom prst="rect">
            <a:avLst/>
          </a:prstGeom>
          <a:solidFill>
            <a:srgbClr val="005A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8A576A-A77A-A14B-8834-BC331FB2622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135253" y="5003449"/>
            <a:ext cx="788605" cy="1097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406" y="205741"/>
            <a:ext cx="7855095" cy="4800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0" y="4971018"/>
            <a:ext cx="410615" cy="172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/>
            <a:fld id="{D26A81F4-775E-334E-9BF3-BE063A9E47E4}" type="slidenum">
              <a:rPr lang="en-US" smtClean="0">
                <a:solidFill>
                  <a:schemeClr val="bg1"/>
                </a:solidFill>
              </a:rPr>
              <a:pPr defTabSz="457178"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45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76" r:id="rId3"/>
    <p:sldLayoutId id="2147483739" r:id="rId4"/>
    <p:sldLayoutId id="2147483771" r:id="rId5"/>
    <p:sldLayoutId id="2147483788" r:id="rId6"/>
    <p:sldLayoutId id="2147483789" r:id="rId7"/>
    <p:sldLayoutId id="2147483790" r:id="rId8"/>
    <p:sldLayoutId id="2147483792" r:id="rId9"/>
    <p:sldLayoutId id="2147483772" r:id="rId10"/>
    <p:sldLayoutId id="2147483778" r:id="rId11"/>
    <p:sldLayoutId id="2147483779" r:id="rId12"/>
    <p:sldLayoutId id="2147483775" r:id="rId13"/>
    <p:sldLayoutId id="2147483770" r:id="rId14"/>
    <p:sldLayoutId id="2147483791" r:id="rId15"/>
    <p:sldLayoutId id="2147483773" r:id="rId16"/>
    <p:sldLayoutId id="2147483774" r:id="rId17"/>
    <p:sldLayoutId id="2147483793" r:id="rId18"/>
    <p:sldLayoutId id="2147483777" r:id="rId19"/>
    <p:sldLayoutId id="2147483796" r:id="rId20"/>
  </p:sldLayoutIdLst>
  <p:transition>
    <p:fade/>
  </p:transition>
  <p:hf hdr="0" ftr="0" dt="0"/>
  <p:txStyles>
    <p:titleStyle>
      <a:lvl1pPr algn="l" defTabSz="457189" rtl="0" eaLnBrk="1" latinLnBrk="0" hangingPunct="1">
        <a:spcBef>
          <a:spcPct val="0"/>
        </a:spcBef>
        <a:buNone/>
        <a:defRPr sz="2200" b="1" i="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-342892" algn="l" defTabSz="457189" rtl="0" eaLnBrk="1" latinLnBrk="0" hangingPunct="1">
        <a:spcBef>
          <a:spcPct val="20000"/>
        </a:spcBef>
        <a:buClr>
          <a:schemeClr val="tx2"/>
        </a:buClr>
        <a:buFont typeface="Arial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380990" indent="0" algn="l" defTabSz="457189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80990" indent="0" algn="l" defTabSz="457189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80990" indent="0" algn="l" defTabSz="457189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isons/SDSSDataPresentation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inlanguage.gov/guidelin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669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C9B1FF-455E-4D16-A226-05977D93F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0793" y="205741"/>
            <a:ext cx="9144000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649F-C42D-4F59-851D-71D5FEEC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Everything</a:t>
            </a:r>
          </a:p>
        </p:txBody>
      </p:sp>
    </p:spTree>
    <p:extLst>
      <p:ext uri="{BB962C8B-B14F-4D97-AF65-F5344CB8AC3E}">
        <p14:creationId xmlns:p14="http://schemas.microsoft.com/office/powerpoint/2010/main" val="30890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DB612-940D-47B5-B01E-E7A65723E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5741"/>
            <a:ext cx="9144000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649F-C42D-4F59-851D-71D5FEEC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Everything</a:t>
            </a:r>
          </a:p>
        </p:txBody>
      </p:sp>
    </p:spTree>
    <p:extLst>
      <p:ext uri="{BB962C8B-B14F-4D97-AF65-F5344CB8AC3E}">
        <p14:creationId xmlns:p14="http://schemas.microsoft.com/office/powerpoint/2010/main" val="211534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89548-56FA-48B6-A63E-7801F92BC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5741"/>
            <a:ext cx="9144000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649F-C42D-4F59-851D-71D5FEEC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Everything</a:t>
            </a:r>
          </a:p>
        </p:txBody>
      </p:sp>
    </p:spTree>
    <p:extLst>
      <p:ext uri="{BB962C8B-B14F-4D97-AF65-F5344CB8AC3E}">
        <p14:creationId xmlns:p14="http://schemas.microsoft.com/office/powerpoint/2010/main" val="100815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0EBF68-B3B1-4F05-8431-D142D5B01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5741"/>
            <a:ext cx="9144000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649F-C42D-4F59-851D-71D5FEEC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Everything</a:t>
            </a:r>
          </a:p>
        </p:txBody>
      </p:sp>
    </p:spTree>
    <p:extLst>
      <p:ext uri="{BB962C8B-B14F-4D97-AF65-F5344CB8AC3E}">
        <p14:creationId xmlns:p14="http://schemas.microsoft.com/office/powerpoint/2010/main" val="155516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E9B3C8-0345-492C-BE06-E9045DA6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5741"/>
            <a:ext cx="9144000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649F-C42D-4F59-851D-71D5FEEC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Everything</a:t>
            </a:r>
          </a:p>
        </p:txBody>
      </p:sp>
    </p:spTree>
    <p:extLst>
      <p:ext uri="{BB962C8B-B14F-4D97-AF65-F5344CB8AC3E}">
        <p14:creationId xmlns:p14="http://schemas.microsoft.com/office/powerpoint/2010/main" val="50911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239B62-19F4-4A82-A9B4-FAF43DCE2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5741"/>
            <a:ext cx="9144000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649F-C42D-4F59-851D-71D5FEEC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Everything</a:t>
            </a:r>
          </a:p>
        </p:txBody>
      </p:sp>
    </p:spTree>
    <p:extLst>
      <p:ext uri="{BB962C8B-B14F-4D97-AF65-F5344CB8AC3E}">
        <p14:creationId xmlns:p14="http://schemas.microsoft.com/office/powerpoint/2010/main" val="21014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B5786-A75A-4447-9F06-2D6FFDDE5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5741"/>
            <a:ext cx="9144000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19F58-3C78-4058-8720-E96E9C6B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Everything</a:t>
            </a:r>
          </a:p>
        </p:txBody>
      </p:sp>
    </p:spTree>
    <p:extLst>
      <p:ext uri="{BB962C8B-B14F-4D97-AF65-F5344CB8AC3E}">
        <p14:creationId xmlns:p14="http://schemas.microsoft.com/office/powerpoint/2010/main" val="353073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90086A-784A-4B24-9436-446FAD946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2207" y="285750"/>
            <a:ext cx="6858000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FF425-608C-468E-84F4-90CF396D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Aesthetics to Support Intuitive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72264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358C8-5C0F-4F95-AF04-6500B437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85750"/>
            <a:ext cx="6858001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FF425-608C-468E-84F4-90CF396D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Aesthetics to Support Intuitive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73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C06850-471D-486E-BF8F-B14D1F501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285750"/>
            <a:ext cx="6857999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FF425-608C-468E-84F4-90CF396D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Aesthetics to Support Intuitive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95108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962B79-25FE-9A4C-93F2-7EBDCA6F4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84" y="4377877"/>
            <a:ext cx="1766684" cy="2458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F2C34-C565-E045-8877-5A951BDD9EDE}"/>
              </a:ext>
            </a:extLst>
          </p:cNvPr>
          <p:cNvSpPr txBox="1">
            <a:spLocks/>
          </p:cNvSpPr>
          <p:nvPr/>
        </p:nvSpPr>
        <p:spPr>
          <a:xfrm>
            <a:off x="581784" y="1652555"/>
            <a:ext cx="7431828" cy="11029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189" rtl="0" eaLnBrk="1" latinLnBrk="0" hangingPunct="1"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ts val="4200"/>
              </a:lnSpc>
            </a:pPr>
            <a:r>
              <a:rPr lang="en-US" spc="-150" dirty="0"/>
              <a:t>Data Presentation for Everyone: Simple Ways to Educate without Teaching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C070A-426F-174A-9DD9-F63F08888370}"/>
              </a:ext>
            </a:extLst>
          </p:cNvPr>
          <p:cNvSpPr txBox="1"/>
          <p:nvPr/>
        </p:nvSpPr>
        <p:spPr>
          <a:xfrm>
            <a:off x="480483" y="3274483"/>
            <a:ext cx="2743200" cy="7155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Allison Sliter</a:t>
            </a:r>
          </a:p>
          <a:p>
            <a:r>
              <a:rPr lang="en-US" b="1" dirty="0">
                <a:solidFill>
                  <a:schemeClr val="bg1"/>
                </a:solidFill>
              </a:rPr>
              <a:t>QA Researcher</a:t>
            </a:r>
          </a:p>
          <a:p>
            <a:r>
              <a:rPr lang="en-US" b="1" dirty="0">
                <a:solidFill>
                  <a:schemeClr val="bg1"/>
                </a:solidFill>
              </a:rPr>
              <a:t>@</a:t>
            </a:r>
            <a:r>
              <a:rPr lang="en-US" b="1" dirty="0" err="1">
                <a:solidFill>
                  <a:schemeClr val="bg1"/>
                </a:solidFill>
              </a:rPr>
              <a:t>allisons</a:t>
            </a:r>
            <a:r>
              <a:rPr lang="en-US" b="1" dirty="0">
                <a:solidFill>
                  <a:schemeClr val="bg1"/>
                </a:solidFill>
              </a:rPr>
              <a:t> (Twitter and </a:t>
            </a:r>
            <a:r>
              <a:rPr lang="en-US" b="1" dirty="0" err="1">
                <a:solidFill>
                  <a:schemeClr val="bg1"/>
                </a:solidFill>
              </a:rPr>
              <a:t>Github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8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D6A4E-C95F-4B65-8C6A-97F3D8100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285750"/>
            <a:ext cx="6857999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FF425-608C-468E-84F4-90CF396D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Aesthetics to Support Intuitive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21040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77C54-68B6-46DE-ADB7-639749D14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285750"/>
            <a:ext cx="6857999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FF425-608C-468E-84F4-90CF396D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Aesthetics to Support Intuitive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637485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CADB-07D5-4834-B3FE-139DC147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“Audience Centered” Plots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AA7183-6F35-4265-81BC-C8C103F5D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968" y="548640"/>
            <a:ext cx="7315200" cy="4389120"/>
          </a:xfrm>
        </p:spPr>
      </p:pic>
    </p:spTree>
    <p:extLst>
      <p:ext uri="{BB962C8B-B14F-4D97-AF65-F5344CB8AC3E}">
        <p14:creationId xmlns:p14="http://schemas.microsoft.com/office/powerpoint/2010/main" val="617653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32FA-1B4F-4D33-B819-44A2BA9A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“Audience Centered” Plots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00BF8B-1B8F-4716-AD17-BD9A0D5AF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968" y="548640"/>
            <a:ext cx="7315200" cy="4389120"/>
          </a:xfrm>
        </p:spPr>
      </p:pic>
    </p:spTree>
    <p:extLst>
      <p:ext uri="{BB962C8B-B14F-4D97-AF65-F5344CB8AC3E}">
        <p14:creationId xmlns:p14="http://schemas.microsoft.com/office/powerpoint/2010/main" val="98179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32FA-1B4F-4D33-B819-44A2BA9A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“Audience Centered” Plots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2172A6-56E1-4D5F-9A11-5585F2009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968" y="548639"/>
            <a:ext cx="7315200" cy="4389120"/>
          </a:xfrm>
        </p:spPr>
      </p:pic>
    </p:spTree>
    <p:extLst>
      <p:ext uri="{BB962C8B-B14F-4D97-AF65-F5344CB8AC3E}">
        <p14:creationId xmlns:p14="http://schemas.microsoft.com/office/powerpoint/2010/main" val="1334124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32FA-1B4F-4D33-B819-44A2BA9A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“Audience Centered”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A8A71-55FE-4470-8E68-A273D814A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8709" y="548639"/>
            <a:ext cx="4389120" cy="4389120"/>
          </a:xfrm>
        </p:spPr>
      </p:pic>
    </p:spTree>
    <p:extLst>
      <p:ext uri="{BB962C8B-B14F-4D97-AF65-F5344CB8AC3E}">
        <p14:creationId xmlns:p14="http://schemas.microsoft.com/office/powerpoint/2010/main" val="179382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0CB9-B5CA-4866-9319-4E5EF976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C2512-C2D8-4626-9F65-27F1B9B92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" y="852478"/>
            <a:ext cx="9144003" cy="3657600"/>
          </a:xfrm>
        </p:spPr>
      </p:pic>
    </p:spTree>
    <p:extLst>
      <p:ext uri="{BB962C8B-B14F-4D97-AF65-F5344CB8AC3E}">
        <p14:creationId xmlns:p14="http://schemas.microsoft.com/office/powerpoint/2010/main" val="3636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0CB9-B5CA-4866-9319-4E5EF976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Plot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16E7D5-8F18-4D85-AE25-1AD0692F7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963" y="571500"/>
            <a:ext cx="8229600" cy="4389120"/>
          </a:xfrm>
        </p:spPr>
      </p:pic>
    </p:spTree>
    <p:extLst>
      <p:ext uri="{BB962C8B-B14F-4D97-AF65-F5344CB8AC3E}">
        <p14:creationId xmlns:p14="http://schemas.microsoft.com/office/powerpoint/2010/main" val="3657241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0CB9-B5CA-4866-9319-4E5EF976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78" y="205740"/>
            <a:ext cx="2086315" cy="3211227"/>
          </a:xfrm>
        </p:spPr>
        <p:txBody>
          <a:bodyPr/>
          <a:lstStyle/>
          <a:p>
            <a:r>
              <a:rPr lang="en-US" dirty="0"/>
              <a:t>Choosing the Right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BAD1F7-DC97-4601-AFA4-BB0BDE8B8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439" y="202131"/>
            <a:ext cx="4735629" cy="4735629"/>
          </a:xfrm>
        </p:spPr>
      </p:pic>
    </p:spTree>
    <p:extLst>
      <p:ext uri="{BB962C8B-B14F-4D97-AF65-F5344CB8AC3E}">
        <p14:creationId xmlns:p14="http://schemas.microsoft.com/office/powerpoint/2010/main" val="41746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0CB9-B5CA-4866-9319-4E5EF976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4E854-2EB7-456D-8F09-C47F5450B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490" y="580949"/>
            <a:ext cx="8169019" cy="4356810"/>
          </a:xfrm>
        </p:spPr>
      </p:pic>
    </p:spTree>
    <p:extLst>
      <p:ext uri="{BB962C8B-B14F-4D97-AF65-F5344CB8AC3E}">
        <p14:creationId xmlns:p14="http://schemas.microsoft.com/office/powerpoint/2010/main" val="65845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B4AA-2768-DF4D-AC5C-093C01FF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09A4-EF57-B44A-8BA7-F24A3B9C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Center Your Audience</a:t>
            </a:r>
          </a:p>
          <a:p>
            <a:pPr marL="342900" lvl="1"/>
            <a:r>
              <a:rPr lang="en-US" dirty="0"/>
              <a:t>Who is your audience?</a:t>
            </a:r>
          </a:p>
          <a:p>
            <a:pPr marL="342900" lvl="1"/>
            <a:r>
              <a:rPr lang="en-US" dirty="0"/>
              <a:t>Start with guiding questions</a:t>
            </a:r>
          </a:p>
          <a:p>
            <a:pPr marL="342900" lvl="1"/>
            <a:r>
              <a:rPr lang="en-US" dirty="0"/>
              <a:t>Use plain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the Work For Them</a:t>
            </a:r>
          </a:p>
          <a:p>
            <a:pPr marL="342900" lvl="1"/>
            <a:r>
              <a:rPr lang="en-US" dirty="0"/>
              <a:t>Label Everything</a:t>
            </a:r>
          </a:p>
          <a:p>
            <a:pPr marL="342900" lvl="1"/>
            <a:r>
              <a:rPr lang="en-US" dirty="0"/>
              <a:t>Make aesthetic choices that support intuitive understanding.</a:t>
            </a:r>
          </a:p>
          <a:p>
            <a:pPr marL="342900" lvl="1"/>
            <a:r>
              <a:rPr lang="en-US" dirty="0"/>
              <a:t>Choose the Right Plot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End On a Clear Note</a:t>
            </a:r>
          </a:p>
          <a:p>
            <a:pPr marL="342900" lvl="1"/>
            <a:r>
              <a:rPr lang="en-US" dirty="0"/>
              <a:t>Big Takeaway</a:t>
            </a:r>
          </a:p>
          <a:p>
            <a:pPr marL="342900" lvl="1"/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15440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2629-D145-4E48-8069-59963B1A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End on a Clear Note</a:t>
            </a:r>
          </a:p>
        </p:txBody>
      </p:sp>
    </p:spTree>
    <p:extLst>
      <p:ext uri="{BB962C8B-B14F-4D97-AF65-F5344CB8AC3E}">
        <p14:creationId xmlns:p14="http://schemas.microsoft.com/office/powerpoint/2010/main" val="20367929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2A6E-915F-4A95-A2F0-D84E6868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45AD2E-92E8-4BBD-B8A7-1C732EA58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01076"/>
              </p:ext>
            </p:extLst>
          </p:nvPr>
        </p:nvGraphicFramePr>
        <p:xfrm>
          <a:off x="655808" y="685801"/>
          <a:ext cx="8170558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5279">
                  <a:extLst>
                    <a:ext uri="{9D8B030D-6E8A-4147-A177-3AD203B41FA5}">
                      <a16:colId xmlns:a16="http://schemas.microsoft.com/office/drawing/2014/main" val="3641503794"/>
                    </a:ext>
                  </a:extLst>
                </a:gridCol>
                <a:gridCol w="4085279">
                  <a:extLst>
                    <a:ext uri="{9D8B030D-6E8A-4147-A177-3AD203B41FA5}">
                      <a16:colId xmlns:a16="http://schemas.microsoft.com/office/drawing/2014/main" val="400850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Your 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Their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03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Know enough about the question and the data to pick the right statistical inference test.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Help you form guiding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4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Decide what the critical level should be.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Listen to what the data scientist is saying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9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Do all the data exploration ahead of time so you know all the patterns and hidden pitfalls.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 On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80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Design audience-centered plots.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20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Document your whole process in reference material to be provided upon request.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0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Present the clearest, cleanest answer you can.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9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79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59B9-43EB-4CDA-B950-CEEA0622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02F3F-F1C0-4EE4-BD97-0B7309D91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Cleveland, W. S., &amp; McGill, R. (1984). Graphical perception: Theory, experimentation, and application to the development of graphical methods. </a:t>
            </a:r>
            <a:r>
              <a:rPr lang="en-US" sz="1800" i="1" dirty="0"/>
              <a:t>Journal of the American statistical association</a:t>
            </a:r>
            <a:r>
              <a:rPr lang="en-US" sz="1800" dirty="0"/>
              <a:t>, 79(387), 531-554.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Kahneman, D. (2011). </a:t>
            </a:r>
            <a:r>
              <a:rPr lang="en-US" sz="1800" i="1" dirty="0"/>
              <a:t>Thinking, fast and slow</a:t>
            </a:r>
            <a:r>
              <a:rPr lang="en-US" sz="1800" dirty="0"/>
              <a:t>. New York: Farrar, Straus and Giroux.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Tufte, Edward R., 1942-. (2001). </a:t>
            </a:r>
            <a:r>
              <a:rPr lang="en-US" sz="1800" i="1" dirty="0"/>
              <a:t>The visual display of quantitative information</a:t>
            </a:r>
            <a:r>
              <a:rPr lang="en-US" sz="1800" dirty="0"/>
              <a:t>. Cheshire, Conn. :Graphics Press,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Notebook of the visualizations I included in this presentation available in </a:t>
            </a:r>
            <a:r>
              <a:rPr lang="en-US" sz="1800"/>
              <a:t>a binder </a:t>
            </a:r>
            <a:r>
              <a:rPr lang="en-US" sz="1800" dirty="0"/>
              <a:t>at </a:t>
            </a:r>
            <a:r>
              <a:rPr lang="en-US" sz="1800" dirty="0">
                <a:hlinkClick r:id="rId2"/>
              </a:rPr>
              <a:t>https://github.com/allisons/SDSSDataPresentation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1153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2629-D145-4E48-8069-59963B1A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556375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923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B414-89FC-4DDB-8792-F106E4EF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Centering Your Audience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25804-61B7-42D6-A5FC-2487F818D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81F4-775E-334E-9BF3-BE063A9E47E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055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3147-C026-45D8-81A1-6555F9FD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for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BCA1-889F-4282-9FDE-9E081E29B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appropriate cases for the following tests and what assumptions does your data have to meet?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38E447-62EB-432C-96BD-1CB9C1C1B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206023"/>
              </p:ext>
            </p:extLst>
          </p:nvPr>
        </p:nvGraphicFramePr>
        <p:xfrm>
          <a:off x="448963" y="1327835"/>
          <a:ext cx="7896141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047">
                  <a:extLst>
                    <a:ext uri="{9D8B030D-6E8A-4147-A177-3AD203B41FA5}">
                      <a16:colId xmlns:a16="http://schemas.microsoft.com/office/drawing/2014/main" val="2348200915"/>
                    </a:ext>
                  </a:extLst>
                </a:gridCol>
                <a:gridCol w="2632047">
                  <a:extLst>
                    <a:ext uri="{9D8B030D-6E8A-4147-A177-3AD203B41FA5}">
                      <a16:colId xmlns:a16="http://schemas.microsoft.com/office/drawing/2014/main" val="2498243684"/>
                    </a:ext>
                  </a:extLst>
                </a:gridCol>
                <a:gridCol w="2632047">
                  <a:extLst>
                    <a:ext uri="{9D8B030D-6E8A-4147-A177-3AD203B41FA5}">
                      <a16:colId xmlns:a16="http://schemas.microsoft.com/office/drawing/2014/main" val="376351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4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Chi-Squared Test of Independence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69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Two-Way 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 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5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Paired Sample T-Test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41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Wilcoxon signed-rank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47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59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2B94-12EA-4FD5-AD22-40B59CB3E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78" y="205741"/>
            <a:ext cx="8307659" cy="480060"/>
          </a:xfrm>
        </p:spPr>
        <p:txBody>
          <a:bodyPr/>
          <a:lstStyle/>
          <a:p>
            <a:r>
              <a:rPr lang="en-US" dirty="0"/>
              <a:t>Who Is Your Audience, what do they need to learn from you, what do you need to learn from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6C4E-4B36-42E2-B2D1-3A46E8A2E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en-US" dirty="0"/>
              <a:t>My audiences include:</a:t>
            </a:r>
          </a:p>
          <a:p>
            <a:pPr marL="342900" lvl="1"/>
            <a:r>
              <a:rPr lang="en-US" dirty="0"/>
              <a:t>Managers</a:t>
            </a:r>
          </a:p>
          <a:p>
            <a:pPr marL="342900" lvl="1"/>
            <a:r>
              <a:rPr lang="en-US" dirty="0"/>
              <a:t>Subject Matter Experts</a:t>
            </a:r>
          </a:p>
          <a:p>
            <a:pPr marL="342900" lvl="1"/>
            <a:r>
              <a:rPr lang="en-US" dirty="0"/>
              <a:t>Software Developers</a:t>
            </a:r>
          </a:p>
          <a:p>
            <a:pPr marL="342900" lvl="1"/>
            <a:r>
              <a:rPr lang="en-US" dirty="0"/>
              <a:t>Stakeholders from Sales and Marketing</a:t>
            </a:r>
          </a:p>
          <a:p>
            <a:pPr marL="342900"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2AA09-BAFD-4173-97E3-1E66208F2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11" y="1414145"/>
            <a:ext cx="2565872" cy="2351272"/>
          </a:xfrm>
          <a:prstGeom prst="rect">
            <a:avLst/>
          </a:prstGeom>
        </p:spPr>
      </p:pic>
      <p:pic>
        <p:nvPicPr>
          <p:cNvPr id="1028" name="Picture 4" descr="thumb image">
            <a:extLst>
              <a:ext uri="{FF2B5EF4-FFF2-40B4-BE49-F238E27FC236}">
                <a16:creationId xmlns:a16="http://schemas.microsoft.com/office/drawing/2014/main" id="{D8DA1B40-B8AF-4AC7-BC67-950F6ED2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82" y="856364"/>
            <a:ext cx="1940796" cy="231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rketing professional clip art">
            <a:extLst>
              <a:ext uri="{FF2B5EF4-FFF2-40B4-BE49-F238E27FC236}">
                <a16:creationId xmlns:a16="http://schemas.microsoft.com/office/drawing/2014/main" id="{EE3A9940-188E-41C6-9360-966E1481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79" y="2932493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veloper clip art">
            <a:extLst>
              <a:ext uri="{FF2B5EF4-FFF2-40B4-BE49-F238E27FC236}">
                <a16:creationId xmlns:a16="http://schemas.microsoft.com/office/drawing/2014/main" id="{6310D880-85F5-41A8-8B1A-A3B0887B0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3" y="2013555"/>
            <a:ext cx="1921620" cy="192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37334-87E4-48F7-8278-CDD16AA6F102}"/>
              </a:ext>
            </a:extLst>
          </p:cNvPr>
          <p:cNvSpPr txBox="1"/>
          <p:nvPr/>
        </p:nvSpPr>
        <p:spPr>
          <a:xfrm>
            <a:off x="5131399" y="3935175"/>
            <a:ext cx="37435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guiding questions!</a:t>
            </a:r>
          </a:p>
        </p:txBody>
      </p:sp>
    </p:spTree>
    <p:extLst>
      <p:ext uri="{BB962C8B-B14F-4D97-AF65-F5344CB8AC3E}">
        <p14:creationId xmlns:p14="http://schemas.microsoft.com/office/powerpoint/2010/main" val="135070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6A48-87D2-4498-B45F-74C65B51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Plain Language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F1437F-C28D-4B74-815C-0CDD213818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409465"/>
              </p:ext>
            </p:extLst>
          </p:nvPr>
        </p:nvGraphicFramePr>
        <p:xfrm>
          <a:off x="392113" y="892175"/>
          <a:ext cx="812958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794">
                  <a:extLst>
                    <a:ext uri="{9D8B030D-6E8A-4147-A177-3AD203B41FA5}">
                      <a16:colId xmlns:a16="http://schemas.microsoft.com/office/drawing/2014/main" val="30475911"/>
                    </a:ext>
                  </a:extLst>
                </a:gridCol>
                <a:gridCol w="4064794">
                  <a:extLst>
                    <a:ext uri="{9D8B030D-6E8A-4147-A177-3AD203B41FA5}">
                      <a16:colId xmlns:a16="http://schemas.microsoft.com/office/drawing/2014/main" val="3681631584"/>
                    </a:ext>
                  </a:extLst>
                </a:gridCol>
              </a:tblGrid>
              <a:tr h="319071">
                <a:tc>
                  <a:txBody>
                    <a:bodyPr/>
                    <a:lstStyle/>
                    <a:p>
                      <a:r>
                        <a:rPr lang="en-US" dirty="0"/>
                        <a:t>Instead of…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Try…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96651"/>
                  </a:ext>
                </a:extLst>
              </a:tr>
              <a:tr h="786751">
                <a:tc>
                  <a:txBody>
                    <a:bodyPr/>
                    <a:lstStyle/>
                    <a:p>
                      <a:r>
                        <a:rPr lang="en-US" dirty="0"/>
                        <a:t>Statistically Significant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“If we did this experiment again, it would be unlikely to come up with a different result”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194194"/>
                  </a:ext>
                </a:extLst>
              </a:tr>
              <a:tr h="786751">
                <a:tc>
                  <a:txBody>
                    <a:bodyPr/>
                    <a:lstStyle/>
                    <a:p>
                      <a:r>
                        <a:rPr lang="en-US" dirty="0"/>
                        <a:t>Null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“We haven’t gotten enough data to answer your question.  More data may help.”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912015"/>
                  </a:ext>
                </a:extLst>
              </a:tr>
              <a:tr h="550726">
                <a:tc>
                  <a:txBody>
                    <a:bodyPr/>
                    <a:lstStyle/>
                    <a:p>
                      <a:r>
                        <a:rPr lang="en-US" dirty="0"/>
                        <a:t>Confidence 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“We’re pretty sure the true answer is between this and that.”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39447"/>
                  </a:ext>
                </a:extLst>
              </a:tr>
              <a:tr h="550726"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Maybe skip talking about p-values at all?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762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A907E2-373C-4E95-B45E-DFAD9096AE0F}"/>
              </a:ext>
            </a:extLst>
          </p:cNvPr>
          <p:cNvSpPr txBox="1"/>
          <p:nvPr/>
        </p:nvSpPr>
        <p:spPr>
          <a:xfrm>
            <a:off x="5740400" y="4440723"/>
            <a:ext cx="41275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guidance here: </a:t>
            </a:r>
            <a:r>
              <a:rPr lang="en-US" dirty="0">
                <a:hlinkClick r:id="rId3"/>
              </a:rPr>
              <a:t>https://www.plainlanguage.gov/guidelines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9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B414-89FC-4DDB-8792-F106E4EF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 Work For Your Audience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25804-61B7-42D6-A5FC-2487F818D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81F4-775E-334E-9BF3-BE063A9E47E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536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DA43-64B4-4DEC-810E-6DA03A50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burrito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E7F38-B7C0-48CB-BCA0-DE7289C5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6678" y="892175"/>
            <a:ext cx="5093494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14135"/>
      </p:ext>
    </p:extLst>
  </p:cSld>
  <p:clrMapOvr>
    <a:masterClrMapping/>
  </p:clrMapOvr>
</p:sld>
</file>

<file path=ppt/theme/theme1.xml><?xml version="1.0" encoding="utf-8"?>
<a:theme xmlns:a="http://schemas.openxmlformats.org/drawingml/2006/main" name="Digimarc 2.1">
  <a:themeElements>
    <a:clrScheme name="Digimarc Colors">
      <a:dk1>
        <a:srgbClr val="000000"/>
      </a:dk1>
      <a:lt1>
        <a:srgbClr val="FFFFFF"/>
      </a:lt1>
      <a:dk2>
        <a:srgbClr val="005996"/>
      </a:dk2>
      <a:lt2>
        <a:srgbClr val="FFFFFF"/>
      </a:lt2>
      <a:accent1>
        <a:srgbClr val="132749"/>
      </a:accent1>
      <a:accent2>
        <a:srgbClr val="1B365D"/>
      </a:accent2>
      <a:accent3>
        <a:srgbClr val="005996"/>
      </a:accent3>
      <a:accent4>
        <a:srgbClr val="2C7050"/>
      </a:accent4>
      <a:accent5>
        <a:srgbClr val="90C540"/>
      </a:accent5>
      <a:accent6>
        <a:srgbClr val="FF9E16"/>
      </a:accent6>
      <a:hlink>
        <a:srgbClr val="00B0F0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57334</TotalTime>
  <Words>499</Words>
  <Application>Microsoft Office PowerPoint</Application>
  <PresentationFormat>On-screen Show (16:9)</PresentationFormat>
  <Paragraphs>122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Digimarc 2.1</vt:lpstr>
      <vt:lpstr>PowerPoint Presentation</vt:lpstr>
      <vt:lpstr>PowerPoint Presentation</vt:lpstr>
      <vt:lpstr>Overview</vt:lpstr>
      <vt:lpstr>Centering Your Audience</vt:lpstr>
      <vt:lpstr>Exercise for the Audience</vt:lpstr>
      <vt:lpstr>Who Is Your Audience, what do they need to learn from you, what do you need to learn from them?</vt:lpstr>
      <vt:lpstr>Use Plain Language</vt:lpstr>
      <vt:lpstr>Do the Work For Your Audience</vt:lpstr>
      <vt:lpstr>Consider the burrito</vt:lpstr>
      <vt:lpstr>Label Everything</vt:lpstr>
      <vt:lpstr>Label Everything</vt:lpstr>
      <vt:lpstr>Label Everything</vt:lpstr>
      <vt:lpstr>Label Everything</vt:lpstr>
      <vt:lpstr>Label Everything</vt:lpstr>
      <vt:lpstr>Label Everything</vt:lpstr>
      <vt:lpstr>Label Everything</vt:lpstr>
      <vt:lpstr>Choosing Aesthetics to Support Intuitive Understanding</vt:lpstr>
      <vt:lpstr>Choosing Aesthetics to Support Intuitive Understanding</vt:lpstr>
      <vt:lpstr>Choosing Aesthetics to Support Intuitive Understanding</vt:lpstr>
      <vt:lpstr>Choosing Aesthetics to Support Intuitive Understanding</vt:lpstr>
      <vt:lpstr>Choosing Aesthetics to Support Intuitive Understanding</vt:lpstr>
      <vt:lpstr>Examples of “Audience Centered” Plots</vt:lpstr>
      <vt:lpstr>Examples of “Audience Centered” Plots</vt:lpstr>
      <vt:lpstr>Examples of “Audience Centered” Plots</vt:lpstr>
      <vt:lpstr>Examples of “Audience Centered” Plots</vt:lpstr>
      <vt:lpstr>Choosing the Right Plot</vt:lpstr>
      <vt:lpstr>Choosing the Right Plot</vt:lpstr>
      <vt:lpstr>Choosing the Right Plot</vt:lpstr>
      <vt:lpstr>Choosing the Right Plot</vt:lpstr>
      <vt:lpstr>End on a Clear Note</vt:lpstr>
      <vt:lpstr>Division of Labor</vt:lpstr>
      <vt:lpstr>Further Reading 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Sliter, Allison</cp:lastModifiedBy>
  <cp:revision>969</cp:revision>
  <cp:lastPrinted>2018-06-12T18:17:33Z</cp:lastPrinted>
  <dcterms:created xsi:type="dcterms:W3CDTF">2017-09-06T21:23:57Z</dcterms:created>
  <dcterms:modified xsi:type="dcterms:W3CDTF">2019-06-11T19:23:24Z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0x01010200CCD35EF481864C46AA130B320A32F290</vt:lpwstr>
  </property>
</Properties>
</file>